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5" r:id="rId26"/>
    <p:sldId id="286" r:id="rId27"/>
    <p:sldId id="280" r:id="rId28"/>
    <p:sldId id="281" r:id="rId29"/>
    <p:sldId id="282" r:id="rId30"/>
    <p:sldId id="283" r:id="rId31"/>
    <p:sldId id="284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CD1C95A-516A-4192-8738-B87ECF1BB678}" type="datetimeFigureOut">
              <a:rPr lang="en-US" smtClean="0"/>
              <a:pPr/>
              <a:t>9/30/2011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8A9D682-A39D-4A1E-84F4-F13FA21747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J02RdkvI6zo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youtu.be/8fmEJ7yrnlA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Market System and Circular Flow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Systems</a:t>
            </a:r>
          </a:p>
          <a:p>
            <a:pPr lvl="1"/>
            <a:r>
              <a:rPr lang="en-US" dirty="0" smtClean="0"/>
              <a:t>THINK About it this way:</a:t>
            </a:r>
          </a:p>
          <a:p>
            <a:pPr lvl="2"/>
            <a:r>
              <a:rPr lang="en-US" dirty="0" smtClean="0"/>
              <a:t>Would you go out of your way do something that you were not guaranteed credit for in some way?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Freedom of Enterprise</a:t>
            </a:r>
          </a:p>
          <a:p>
            <a:pPr lvl="1"/>
            <a:r>
              <a:rPr lang="en-US" dirty="0" smtClean="0"/>
              <a:t>Entrepreneurs and private businesses are free to obtain and use economic resources to produce what they want and sell them when they want</a:t>
            </a:r>
          </a:p>
          <a:p>
            <a:r>
              <a:rPr lang="en-US" dirty="0" smtClean="0"/>
              <a:t>Freedom of Choice</a:t>
            </a:r>
          </a:p>
          <a:p>
            <a:pPr lvl="1"/>
            <a:r>
              <a:rPr lang="en-US" dirty="0" smtClean="0"/>
              <a:t>Owners are able to employ and dispose of their property and their money any way they would like</a:t>
            </a:r>
          </a:p>
          <a:p>
            <a:pPr lvl="1"/>
            <a:r>
              <a:rPr lang="en-US" dirty="0" smtClean="0"/>
              <a:t>Workers can enter any profession </a:t>
            </a:r>
          </a:p>
          <a:p>
            <a:pPr lvl="1"/>
            <a:r>
              <a:rPr lang="en-US" dirty="0" smtClean="0"/>
              <a:t>Consumers can buy whatever they want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Freedom of Enterprise and Choice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Self Interest</a:t>
            </a:r>
          </a:p>
          <a:p>
            <a:pPr lvl="1"/>
            <a:r>
              <a:rPr lang="en-US" dirty="0" smtClean="0"/>
              <a:t>Motivating force of the various economic units as they express their free choice</a:t>
            </a:r>
          </a:p>
          <a:p>
            <a:pPr lvl="1"/>
            <a:r>
              <a:rPr lang="en-US" dirty="0" smtClean="0"/>
              <a:t>Get what you want</a:t>
            </a:r>
          </a:p>
          <a:p>
            <a:pPr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 Interest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Competition</a:t>
            </a:r>
          </a:p>
          <a:p>
            <a:pPr lvl="1"/>
            <a:r>
              <a:rPr lang="en-US" dirty="0" smtClean="0"/>
              <a:t>Two or more buyers or sellers acting independently in a particular resource market</a:t>
            </a:r>
          </a:p>
          <a:p>
            <a:pPr lvl="1"/>
            <a:r>
              <a:rPr lang="en-US" dirty="0" smtClean="0"/>
              <a:t>Freedom of sellers or buyers to leave a market based on their own self-interest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Competition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Market</a:t>
            </a:r>
          </a:p>
          <a:p>
            <a:pPr lvl="1"/>
            <a:r>
              <a:rPr lang="en-US" dirty="0" smtClean="0"/>
              <a:t>Brings buyers and sellers into contact</a:t>
            </a:r>
          </a:p>
          <a:p>
            <a:pPr lvl="1"/>
            <a:r>
              <a:rPr lang="en-US" dirty="0" smtClean="0"/>
              <a:t>Those who listen to what the market wants and needs are rewarded </a:t>
            </a:r>
          </a:p>
          <a:p>
            <a:pPr lvl="1"/>
            <a:r>
              <a:rPr lang="en-US" dirty="0" smtClean="0"/>
              <a:t>Those who don’t fail</a:t>
            </a:r>
          </a:p>
          <a:p>
            <a:pPr lvl="1"/>
            <a:endParaRPr lang="en-US" dirty="0" smtClean="0"/>
          </a:p>
          <a:p>
            <a:pPr lvl="1"/>
            <a:r>
              <a:rPr lang="en-US" smtClean="0"/>
              <a:t>Example AOL</a:t>
            </a:r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Markets and Prices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Advanced Technology</a:t>
            </a:r>
          </a:p>
          <a:p>
            <a:pPr lvl="1"/>
            <a:r>
              <a:rPr lang="en-US" dirty="0" smtClean="0"/>
              <a:t>The Market System encourages the develop and advancement of technology</a:t>
            </a:r>
          </a:p>
          <a:p>
            <a:pPr lvl="1"/>
            <a:r>
              <a:rPr lang="en-US" dirty="0" smtClean="0"/>
              <a:t>More efficient production means much more abundant output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Technology and Capital Goods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Specialization</a:t>
            </a:r>
          </a:p>
          <a:p>
            <a:pPr lvl="1"/>
            <a:r>
              <a:rPr lang="en-US" dirty="0" smtClean="0"/>
              <a:t>The use of resources of an individual of firm to produce one or a few goods or services rather than an entire range</a:t>
            </a:r>
          </a:p>
          <a:p>
            <a:pPr lvl="1"/>
            <a:r>
              <a:rPr lang="en-US" dirty="0" smtClean="0"/>
              <a:t>Producers usually do not consume what they produce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Division of Labor (human specialization)Contributes by:</a:t>
            </a:r>
          </a:p>
          <a:p>
            <a:pPr lvl="1"/>
            <a:r>
              <a:rPr lang="en-US" dirty="0" smtClean="0"/>
              <a:t>Making use of different talents and abilities</a:t>
            </a:r>
          </a:p>
          <a:p>
            <a:pPr lvl="1"/>
            <a:r>
              <a:rPr lang="en-US" dirty="0" smtClean="0"/>
              <a:t>Fosters learning by doing</a:t>
            </a:r>
          </a:p>
          <a:p>
            <a:pPr lvl="2"/>
            <a:r>
              <a:rPr lang="en-US" dirty="0" smtClean="0"/>
              <a:t>Develop improved techniques</a:t>
            </a:r>
          </a:p>
          <a:p>
            <a:pPr lvl="1"/>
            <a:r>
              <a:rPr lang="en-US" dirty="0" smtClean="0"/>
              <a:t>Saves time</a:t>
            </a:r>
          </a:p>
          <a:p>
            <a:pPr lvl="2"/>
            <a:r>
              <a:rPr lang="en-US" dirty="0" smtClean="0"/>
              <a:t>No back and forth</a:t>
            </a:r>
          </a:p>
          <a:p>
            <a:pPr lvl="2"/>
            <a:r>
              <a:rPr lang="en-US" dirty="0" smtClean="0"/>
              <a:t>Focus and move to the next one</a:t>
            </a:r>
          </a:p>
          <a:p>
            <a:pPr lvl="2"/>
            <a:r>
              <a:rPr lang="en-US" dirty="0" smtClean="0"/>
              <a:t>Less down time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Labor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Geographic Specialization</a:t>
            </a:r>
          </a:p>
          <a:p>
            <a:pPr lvl="1"/>
            <a:r>
              <a:rPr lang="en-US" dirty="0" smtClean="0"/>
              <a:t>Some items are better suited to be produced in a certain area  (oranges =Florida)</a:t>
            </a:r>
          </a:p>
          <a:p>
            <a:pPr lvl="1"/>
            <a:r>
              <a:rPr lang="en-US" dirty="0" smtClean="0"/>
              <a:t>Surpluses are sold for other items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Both Human &amp; Geographic Specialization</a:t>
            </a:r>
          </a:p>
          <a:p>
            <a:pPr lvl="1"/>
            <a:r>
              <a:rPr lang="en-US" dirty="0" smtClean="0"/>
              <a:t>Are needed to achieve efficiency in the use of limited resources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Specialization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Economic System</a:t>
            </a:r>
          </a:p>
          <a:p>
            <a:pPr lvl="1"/>
            <a:r>
              <a:rPr lang="en-US" dirty="0" smtClean="0"/>
              <a:t>A particular set of institutional arrangements and a coordinating mechanism to respond to the economizing problem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Characteristics of Money</a:t>
            </a:r>
          </a:p>
          <a:p>
            <a:pPr lvl="1"/>
            <a:r>
              <a:rPr lang="en-US" dirty="0" smtClean="0"/>
              <a:t>Medium of Exchange</a:t>
            </a:r>
          </a:p>
          <a:p>
            <a:pPr lvl="2"/>
            <a:r>
              <a:rPr lang="en-US" dirty="0" smtClean="0"/>
              <a:t>Makes trade easier</a:t>
            </a:r>
          </a:p>
          <a:p>
            <a:pPr lvl="2"/>
            <a:r>
              <a:rPr lang="en-US" dirty="0" smtClean="0"/>
              <a:t>It must be generally acceptable to sellers in exchange for their goods and services</a:t>
            </a:r>
          </a:p>
          <a:p>
            <a:pPr lvl="2"/>
            <a:r>
              <a:rPr lang="en-US" dirty="0" smtClean="0"/>
              <a:t>Money is socially defined as:</a:t>
            </a:r>
          </a:p>
          <a:p>
            <a:pPr lvl="3"/>
            <a:r>
              <a:rPr lang="en-US" dirty="0" smtClean="0"/>
              <a:t>Whatever society accepts as a medium of exchange</a:t>
            </a:r>
          </a:p>
          <a:p>
            <a:pPr lvl="3"/>
            <a:r>
              <a:rPr lang="en-US" dirty="0" smtClean="0"/>
              <a:t>i.e. Flintstones use clam shells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Money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Barter</a:t>
            </a:r>
          </a:p>
          <a:p>
            <a:pPr lvl="1"/>
            <a:r>
              <a:rPr lang="en-US" dirty="0" smtClean="0"/>
              <a:t>Swapping Goods for other goods</a:t>
            </a:r>
          </a:p>
          <a:p>
            <a:pPr lvl="2"/>
            <a:r>
              <a:rPr lang="en-US" dirty="0" smtClean="0"/>
              <a:t>Main Problem you have to have a coincidence of wants</a:t>
            </a:r>
          </a:p>
          <a:p>
            <a:pPr lvl="2"/>
            <a:r>
              <a:rPr lang="en-US" dirty="0" smtClean="0"/>
              <a:t>i.e. You have to want what the other person wants and vice versa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Money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Active, but limited Government is needed</a:t>
            </a:r>
          </a:p>
          <a:p>
            <a:pPr lvl="1"/>
            <a:r>
              <a:rPr lang="en-US" dirty="0" smtClean="0"/>
              <a:t>Due to market failures</a:t>
            </a:r>
          </a:p>
          <a:p>
            <a:pPr lvl="2"/>
            <a:r>
              <a:rPr lang="en-US" dirty="0" smtClean="0"/>
              <a:t>Shortcomings in the market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Government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IT:</a:t>
            </a:r>
          </a:p>
          <a:p>
            <a:pPr lvl="1"/>
            <a:r>
              <a:rPr lang="en-US" dirty="0" smtClean="0"/>
              <a:t>Why does government help the market system?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Government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goods and services will be produced?</a:t>
            </a:r>
          </a:p>
          <a:p>
            <a:pPr marL="880110" lvl="1" indent="-514350"/>
            <a:r>
              <a:rPr lang="en-US" dirty="0" smtClean="0"/>
              <a:t>Those that make Profit  </a:t>
            </a:r>
          </a:p>
          <a:p>
            <a:pPr marL="880110" lvl="1" indent="-514350"/>
            <a:r>
              <a:rPr lang="en-US" dirty="0" smtClean="0"/>
              <a:t>Profits or Losses = TR-TC (Total Revenue – Total Cost)</a:t>
            </a:r>
          </a:p>
          <a:p>
            <a:pPr marL="880110" lvl="1" indent="-514350"/>
            <a:r>
              <a:rPr lang="en-US" dirty="0" smtClean="0"/>
              <a:t>Economic Costs include:</a:t>
            </a:r>
          </a:p>
          <a:p>
            <a:pPr marL="1117854" lvl="2" indent="-514350"/>
            <a:r>
              <a:rPr lang="en-US" dirty="0" smtClean="0"/>
              <a:t>Wages for labor</a:t>
            </a:r>
          </a:p>
          <a:p>
            <a:pPr marL="1117854" lvl="2" indent="-514350"/>
            <a:r>
              <a:rPr lang="en-US" dirty="0" smtClean="0"/>
              <a:t>Interest and Rental payments for land and capital</a:t>
            </a:r>
          </a:p>
          <a:p>
            <a:pPr marL="1117854" lvl="2" indent="-514350"/>
            <a:r>
              <a:rPr lang="en-US" dirty="0" smtClean="0"/>
              <a:t>Payments to the entrepreneur for organizing and combining the resources to produce a good</a:t>
            </a:r>
          </a:p>
          <a:p>
            <a:pPr marL="880110" lvl="1" indent="-514350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Fundamental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Fundamental Questions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Expansion &amp; Growth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Contraction &amp; Death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TR&gt;TC</a:t>
            </a:r>
          </a:p>
          <a:p>
            <a:pPr lvl="1"/>
            <a:r>
              <a:rPr lang="en-US" dirty="0" smtClean="0"/>
              <a:t>Industry Expands</a:t>
            </a:r>
          </a:p>
          <a:p>
            <a:pPr lvl="1"/>
            <a:r>
              <a:rPr lang="en-US" dirty="0" smtClean="0"/>
              <a:t>Resources are put into the industry</a:t>
            </a:r>
          </a:p>
          <a:p>
            <a:pPr lvl="1"/>
            <a:r>
              <a:rPr lang="en-US" dirty="0" smtClean="0"/>
              <a:t>Existing firms grow</a:t>
            </a:r>
          </a:p>
          <a:p>
            <a:pPr lvl="1"/>
            <a:r>
              <a:rPr lang="en-US" dirty="0" smtClean="0"/>
              <a:t>New firms enter</a:t>
            </a:r>
          </a:p>
          <a:p>
            <a:pPr lvl="1">
              <a:buNone/>
            </a:pP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TC&gt;TR</a:t>
            </a:r>
          </a:p>
          <a:p>
            <a:pPr lvl="1"/>
            <a:r>
              <a:rPr lang="en-US" dirty="0" smtClean="0"/>
              <a:t>Reduced production</a:t>
            </a:r>
          </a:p>
          <a:p>
            <a:pPr lvl="1"/>
            <a:r>
              <a:rPr lang="en-US" dirty="0" smtClean="0"/>
              <a:t>Exit of resources from industry</a:t>
            </a:r>
          </a:p>
          <a:p>
            <a:pPr lvl="1"/>
            <a:r>
              <a:rPr lang="en-US" dirty="0" smtClean="0"/>
              <a:t>Firms contract</a:t>
            </a:r>
          </a:p>
          <a:p>
            <a:pPr lvl="1"/>
            <a:r>
              <a:rPr lang="en-US" dirty="0" smtClean="0"/>
              <a:t>Firms go out of business</a:t>
            </a:r>
          </a:p>
          <a:p>
            <a:pPr lvl="1"/>
            <a:r>
              <a:rPr lang="en-US" dirty="0" smtClean="0"/>
              <a:t>Industry contracts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What goods and services will be produced?</a:t>
            </a:r>
          </a:p>
          <a:p>
            <a:pPr marL="880110" lvl="1" indent="-514350"/>
            <a:r>
              <a:rPr lang="en-US" b="1" dirty="0" smtClean="0"/>
              <a:t>Consumer Sovereignty</a:t>
            </a:r>
          </a:p>
          <a:p>
            <a:pPr marL="1117854" lvl="2" indent="-514350"/>
            <a:r>
              <a:rPr lang="en-US" dirty="0" smtClean="0"/>
              <a:t>Consumers are in control</a:t>
            </a:r>
          </a:p>
          <a:p>
            <a:pPr marL="1117854" lvl="2" indent="-514350"/>
            <a:r>
              <a:rPr lang="en-US" dirty="0" smtClean="0"/>
              <a:t>Dollar Votes</a:t>
            </a:r>
          </a:p>
          <a:p>
            <a:pPr marL="1117854" lvl="2" indent="-514350"/>
            <a:r>
              <a:rPr lang="en-US" dirty="0" smtClean="0"/>
              <a:t>Crucial in determining the types and quantities to produce</a:t>
            </a:r>
          </a:p>
          <a:p>
            <a:pPr marL="1117854" lvl="2" indent="-514350"/>
            <a:r>
              <a:rPr lang="en-US" dirty="0" smtClean="0"/>
              <a:t>Customers spend their money on what they want to buy</a:t>
            </a:r>
          </a:p>
          <a:p>
            <a:pPr marL="1117854" lvl="2" indent="-514350"/>
            <a:r>
              <a:rPr lang="en-US" dirty="0" smtClean="0"/>
              <a:t>If people want it, it will be made</a:t>
            </a:r>
          </a:p>
          <a:p>
            <a:pPr marL="1117854" lvl="2" indent="-514350"/>
            <a:r>
              <a:rPr lang="en-US" dirty="0" smtClean="0"/>
              <a:t>Influences producers and resource suppliers</a:t>
            </a:r>
          </a:p>
          <a:p>
            <a:pPr marL="880110" lvl="1" indent="-514350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Fundamental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2. How will goods and services be produced?</a:t>
            </a:r>
          </a:p>
          <a:p>
            <a:pPr marL="880110" lvl="1" indent="-514350"/>
            <a:r>
              <a:rPr lang="en-US" dirty="0" smtClean="0"/>
              <a:t>In combinations and ways that minimize the cost per unit of output</a:t>
            </a:r>
          </a:p>
          <a:p>
            <a:pPr marL="880110" lvl="1" indent="-514350"/>
            <a:r>
              <a:rPr lang="en-US" dirty="0" smtClean="0"/>
              <a:t>Competition will eliminate high-cost producers</a:t>
            </a:r>
          </a:p>
          <a:p>
            <a:pPr marL="880110" lvl="1" indent="-514350"/>
            <a:r>
              <a:rPr lang="en-US" dirty="0" smtClean="0"/>
              <a:t>Profitability will require that firms produce output at a minimum cost per unit</a:t>
            </a:r>
          </a:p>
          <a:p>
            <a:pPr marL="880110" lvl="1" indent="-514350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Fundamental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2. What goods and services will be produced?</a:t>
            </a:r>
          </a:p>
          <a:p>
            <a:pPr marL="880110" lvl="1" indent="-514350"/>
            <a:r>
              <a:rPr lang="en-US" dirty="0" smtClean="0"/>
              <a:t>Least-cost production</a:t>
            </a:r>
          </a:p>
          <a:p>
            <a:pPr marL="1117854" lvl="2" indent="-514350"/>
            <a:r>
              <a:rPr lang="en-US" dirty="0" smtClean="0"/>
              <a:t>Firms must employ the most economically efficient technique of production in producing their output</a:t>
            </a:r>
          </a:p>
          <a:p>
            <a:pPr marL="1117854" lvl="2" indent="-514350"/>
            <a:r>
              <a:rPr lang="en-US" dirty="0" smtClean="0"/>
              <a:t>Depends on the available technology (combination of resources needed)</a:t>
            </a:r>
          </a:p>
          <a:p>
            <a:pPr marL="1117854" lvl="2" indent="-514350"/>
            <a:r>
              <a:rPr lang="en-US" dirty="0" smtClean="0"/>
              <a:t>Depends on prices of the needed resources</a:t>
            </a:r>
          </a:p>
          <a:p>
            <a:pPr marL="1117854" lvl="2" indent="-514350"/>
            <a:r>
              <a:rPr lang="en-US" b="1" dirty="0" smtClean="0"/>
              <a:t>(See page 36 and worked problem 2.1)</a:t>
            </a:r>
          </a:p>
          <a:p>
            <a:pPr lvl="2">
              <a:buNone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Fundamental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3. Who will get the goods and services?</a:t>
            </a:r>
          </a:p>
          <a:p>
            <a:pPr marL="880110" lvl="1" indent="-514350"/>
            <a:r>
              <a:rPr lang="en-US" dirty="0" smtClean="0"/>
              <a:t>Distributed based on the willingness and ability to pay (if you can buy it at the price offered you get it!!)</a:t>
            </a:r>
          </a:p>
          <a:p>
            <a:pPr marL="880110" lvl="1" indent="-514350"/>
            <a:r>
              <a:rPr lang="en-US" dirty="0" smtClean="0"/>
              <a:t>And your preference (if you want it)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Fundamental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 in 2 Ways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Who owns the Factors of Production</a:t>
            </a:r>
          </a:p>
          <a:p>
            <a:pPr marL="850392" lvl="1" indent="-457200">
              <a:buFont typeface="+mj-lt"/>
              <a:buAutoNum type="arabicPeriod"/>
            </a:pPr>
            <a:r>
              <a:rPr lang="en-US" dirty="0" smtClean="0"/>
              <a:t>The method used to Motivate, coordinate, and direct economic activity</a:t>
            </a:r>
          </a:p>
          <a:p>
            <a:pPr marL="850392" lvl="1" indent="-45720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4. How will the system accommodate change?</a:t>
            </a:r>
          </a:p>
          <a:p>
            <a:pPr marL="624078" indent="-514350"/>
            <a:r>
              <a:rPr lang="en-US" dirty="0" smtClean="0"/>
              <a:t>Market systems are dynamic and change</a:t>
            </a:r>
          </a:p>
          <a:p>
            <a:pPr marL="880110" lvl="1" indent="-514350"/>
            <a:r>
              <a:rPr lang="en-US" dirty="0" smtClean="0"/>
              <a:t>Consumer preferences</a:t>
            </a:r>
          </a:p>
          <a:p>
            <a:pPr marL="880110" lvl="1" indent="-514350"/>
            <a:r>
              <a:rPr lang="en-US" dirty="0" smtClean="0"/>
              <a:t>Technology</a:t>
            </a:r>
          </a:p>
          <a:p>
            <a:pPr marL="880110" lvl="1" indent="-514350"/>
            <a:r>
              <a:rPr lang="en-US" dirty="0" smtClean="0"/>
              <a:t>Allocation of resources</a:t>
            </a:r>
          </a:p>
          <a:p>
            <a:pPr marL="624078" indent="-514350"/>
            <a:r>
              <a:rPr lang="en-US" dirty="0" smtClean="0"/>
              <a:t>Directed and guided by consumer preferences</a:t>
            </a:r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Fundamental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5. How will the system promote progress?</a:t>
            </a:r>
          </a:p>
          <a:p>
            <a:pPr marL="624078" indent="-514350"/>
            <a:r>
              <a:rPr lang="en-US" dirty="0" smtClean="0"/>
              <a:t>Technological Advance</a:t>
            </a:r>
          </a:p>
          <a:p>
            <a:pPr marL="880110" lvl="1" indent="-514350"/>
            <a:r>
              <a:rPr lang="en-US" dirty="0" smtClean="0"/>
              <a:t>Create technologies that will reduce cost and therefore increase market share and profit</a:t>
            </a:r>
          </a:p>
          <a:p>
            <a:pPr marL="1117854" lvl="2" indent="-514350"/>
            <a:r>
              <a:rPr lang="en-US" dirty="0" smtClean="0"/>
              <a:t>Competitors will have to keep up or fail</a:t>
            </a:r>
          </a:p>
          <a:p>
            <a:pPr marL="880110" lvl="1" indent="-514350"/>
            <a:r>
              <a:rPr lang="en-US" dirty="0" smtClean="0"/>
              <a:t>Creative Destruction</a:t>
            </a:r>
          </a:p>
          <a:p>
            <a:pPr marL="1117854" lvl="2" indent="-514350"/>
            <a:r>
              <a:rPr lang="en-US" dirty="0" smtClean="0"/>
              <a:t>New technology that totally makes other technology or processes obsolete (Cell Phones pay phones)</a:t>
            </a:r>
          </a:p>
          <a:p>
            <a:pPr marL="880110" lvl="1" indent="-514350"/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Fundamental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None/>
            </a:pPr>
            <a:r>
              <a:rPr lang="en-US" dirty="0" smtClean="0"/>
              <a:t>5. How will the system promote progress?</a:t>
            </a:r>
          </a:p>
          <a:p>
            <a:pPr marL="624078" indent="-514350"/>
            <a:r>
              <a:rPr lang="en-US" dirty="0" smtClean="0"/>
              <a:t>Capital Accumulation</a:t>
            </a:r>
          </a:p>
          <a:p>
            <a:pPr marL="880110" lvl="1" indent="-514350"/>
            <a:r>
              <a:rPr lang="en-US" dirty="0" smtClean="0"/>
              <a:t>Entrepreneur and business owners uses dollar votes for capital goods</a:t>
            </a:r>
          </a:p>
          <a:p>
            <a:pPr marL="880110" lvl="1" indent="-514350"/>
            <a:r>
              <a:rPr lang="en-US" dirty="0" smtClean="0"/>
              <a:t>Will result in greater future profit</a:t>
            </a:r>
          </a:p>
          <a:p>
            <a:pPr marL="880110" lvl="1" indent="-514350"/>
            <a:r>
              <a:rPr lang="en-US" dirty="0" smtClean="0"/>
              <a:t>Can get money for these investments from selling shares</a:t>
            </a:r>
          </a:p>
          <a:p>
            <a:pPr marL="880110" lvl="1" indent="-514350"/>
            <a:endParaRPr lang="en-US" dirty="0" smtClean="0"/>
          </a:p>
          <a:p>
            <a:pPr marL="880110" lvl="1" indent="-514350">
              <a:buFont typeface="+mj-lt"/>
              <a:buAutoNum type="arabicPeriod"/>
            </a:pPr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Five Fundamental Questions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will promote the public good of society by doing what is best for them as an individual</a:t>
            </a:r>
          </a:p>
          <a:p>
            <a:r>
              <a:rPr lang="en-US" dirty="0" smtClean="0"/>
              <a:t>This invisible hand will guide resources to areas where they are needed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“Invisible Hand”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Efficiency</a:t>
            </a:r>
          </a:p>
          <a:p>
            <a:pPr lvl="1"/>
            <a:r>
              <a:rPr lang="en-US" dirty="0" smtClean="0"/>
              <a:t>Encourages and guides resources to the most efficient way of production</a:t>
            </a:r>
          </a:p>
          <a:p>
            <a:r>
              <a:rPr lang="en-US" dirty="0" smtClean="0"/>
              <a:t>Incentives</a:t>
            </a:r>
          </a:p>
          <a:p>
            <a:pPr lvl="1"/>
            <a:r>
              <a:rPr lang="en-US" dirty="0" smtClean="0"/>
              <a:t>Risk can equal great reward</a:t>
            </a:r>
          </a:p>
          <a:p>
            <a:pPr lvl="1"/>
            <a:r>
              <a:rPr lang="en-US" dirty="0" smtClean="0"/>
              <a:t>Working harder and acquiring more skills will result in higher individual gains</a:t>
            </a:r>
          </a:p>
          <a:p>
            <a:r>
              <a:rPr lang="en-US" dirty="0" smtClean="0"/>
              <a:t>Freedom</a:t>
            </a:r>
          </a:p>
          <a:p>
            <a:pPr lvl="1"/>
            <a:r>
              <a:rPr lang="en-US" dirty="0" smtClean="0"/>
              <a:t>Personal freedom to make choices that benefit the individual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 of the Market System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Coordination Problem</a:t>
            </a:r>
          </a:p>
          <a:p>
            <a:pPr lvl="1"/>
            <a:r>
              <a:rPr lang="en-US" dirty="0" smtClean="0"/>
              <a:t>Central Planning committee had to coordinate the decisions of numerous people and industries</a:t>
            </a:r>
          </a:p>
          <a:p>
            <a:pPr lvl="1"/>
            <a:r>
              <a:rPr lang="en-US" dirty="0" smtClean="0"/>
              <a:t>Failure of one decision would set off a domino effect</a:t>
            </a:r>
          </a:p>
          <a:p>
            <a:pPr lvl="1"/>
            <a:r>
              <a:rPr lang="en-US" dirty="0" smtClean="0"/>
              <a:t>Managers would get bonuses based on qty not quality so they would sacrifice quality</a:t>
            </a:r>
          </a:p>
          <a:p>
            <a:pPr lvl="1"/>
            <a:r>
              <a:rPr lang="en-US" dirty="0" smtClean="0"/>
              <a:t>Also many things were not spelled out</a:t>
            </a:r>
          </a:p>
          <a:p>
            <a:pPr lvl="1"/>
            <a:r>
              <a:rPr lang="en-US" dirty="0" smtClean="0"/>
              <a:t>i.e. needed 1 lb of nails, company made 1, 1 lb nail</a:t>
            </a:r>
          </a:p>
          <a:p>
            <a:pPr lvl="1"/>
            <a:r>
              <a:rPr lang="en-US" dirty="0" smtClean="0"/>
              <a:t>i.e. needed 1,000 nails, company made 1,000 tiny nails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Demise of the Communist System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Incentive Problem</a:t>
            </a:r>
          </a:p>
          <a:p>
            <a:pPr lvl="1"/>
            <a:r>
              <a:rPr lang="en-US" dirty="0" smtClean="0"/>
              <a:t>No profit incentive</a:t>
            </a:r>
          </a:p>
          <a:p>
            <a:pPr lvl="1"/>
            <a:r>
              <a:rPr lang="en-US" dirty="0" smtClean="0"/>
              <a:t>No one then cared</a:t>
            </a:r>
          </a:p>
          <a:p>
            <a:pPr lvl="1"/>
            <a:r>
              <a:rPr lang="en-US" dirty="0" smtClean="0"/>
              <a:t>Could not gain unless you were political</a:t>
            </a:r>
          </a:p>
          <a:p>
            <a:pPr lvl="1"/>
            <a:r>
              <a:rPr lang="en-US" dirty="0" smtClean="0"/>
              <a:t>Got paid no matter what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Demise of the Communist System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Resource Market</a:t>
            </a:r>
          </a:p>
          <a:p>
            <a:pPr lvl="1"/>
            <a:r>
              <a:rPr lang="en-US" dirty="0" smtClean="0"/>
              <a:t>The place where resources or the services of resource suppliers are sold</a:t>
            </a:r>
          </a:p>
          <a:p>
            <a:r>
              <a:rPr lang="en-US" dirty="0" smtClean="0"/>
              <a:t>Product Market </a:t>
            </a:r>
          </a:p>
          <a:p>
            <a:pPr lvl="1"/>
            <a:r>
              <a:rPr lang="en-US" dirty="0" smtClean="0"/>
              <a:t>The place where goods and services are bought and sold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Circular Flow Model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create your own Circular Flow Model using the desks in </a:t>
            </a:r>
            <a:r>
              <a:rPr lang="en-US" smtClean="0"/>
              <a:t>the room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Circular Flow Model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Types of Systems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Market System</a:t>
            </a:r>
          </a:p>
          <a:p>
            <a:pPr marL="880110" lvl="1" indent="-514350"/>
            <a:r>
              <a:rPr lang="en-US" dirty="0" smtClean="0"/>
              <a:t>Otherwise known as Capitalism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Command System</a:t>
            </a:r>
          </a:p>
          <a:p>
            <a:pPr marL="880110" lvl="1" indent="-514350"/>
            <a:r>
              <a:rPr lang="en-US" dirty="0" smtClean="0"/>
              <a:t>Otherwise known as socialism or communism</a:t>
            </a:r>
          </a:p>
          <a:p>
            <a:pPr marL="850392" lvl="1" indent="-45720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Command system</a:t>
            </a:r>
          </a:p>
          <a:p>
            <a:pPr lvl="1"/>
            <a:r>
              <a:rPr lang="en-US" dirty="0" smtClean="0"/>
              <a:t>Government owns most of the property resources </a:t>
            </a:r>
          </a:p>
          <a:p>
            <a:pPr lvl="1"/>
            <a:r>
              <a:rPr lang="en-US" dirty="0" smtClean="0"/>
              <a:t>Decision-making occurs through a Central Economic Plan</a:t>
            </a:r>
          </a:p>
          <a:p>
            <a:pPr lvl="1"/>
            <a:r>
              <a:rPr lang="en-US" dirty="0" smtClean="0"/>
              <a:t>A Central Committee specifies allocation of resources and production goals</a:t>
            </a:r>
          </a:p>
          <a:p>
            <a:pPr lvl="1"/>
            <a:r>
              <a:rPr lang="en-US" dirty="0" smtClean="0">
                <a:hlinkClick r:id="rId2"/>
              </a:rPr>
              <a:t>http://youtu.be/J02RdkvI6zo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850392" lvl="1" indent="-45720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System</a:t>
            </a:r>
          </a:p>
          <a:p>
            <a:pPr lvl="1"/>
            <a:r>
              <a:rPr lang="en-US" dirty="0" smtClean="0"/>
              <a:t>Private Ownership of most of the property resources </a:t>
            </a:r>
          </a:p>
          <a:p>
            <a:pPr lvl="1"/>
            <a:r>
              <a:rPr lang="en-US" dirty="0" smtClean="0"/>
              <a:t>Decision-making occurs through markets and prices</a:t>
            </a:r>
          </a:p>
          <a:p>
            <a:pPr lvl="1"/>
            <a:r>
              <a:rPr lang="en-US" dirty="0" smtClean="0"/>
              <a:t>Participants act in their own self-interest</a:t>
            </a:r>
          </a:p>
          <a:p>
            <a:pPr lvl="1"/>
            <a:r>
              <a:rPr lang="en-US" dirty="0" smtClean="0"/>
              <a:t>Competition between buyers and sellers</a:t>
            </a:r>
          </a:p>
          <a:p>
            <a:pPr lvl="1"/>
            <a:r>
              <a:rPr lang="en-US" dirty="0" smtClean="0"/>
              <a:t>Increased monetary awards (Motivation)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850392" lvl="1" indent="-45720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Systems</a:t>
            </a:r>
          </a:p>
          <a:p>
            <a:pPr lvl="1"/>
            <a:r>
              <a:rPr lang="en-US" dirty="0" smtClean="0"/>
              <a:t>Laissez-faire</a:t>
            </a:r>
          </a:p>
          <a:p>
            <a:pPr lvl="2"/>
            <a:r>
              <a:rPr lang="en-US" dirty="0" smtClean="0"/>
              <a:t>Hand off or Let it Be</a:t>
            </a:r>
          </a:p>
          <a:p>
            <a:pPr lvl="2"/>
            <a:r>
              <a:rPr lang="en-US" dirty="0" smtClean="0"/>
              <a:t>Government stays out of the decision making process completely</a:t>
            </a:r>
          </a:p>
          <a:p>
            <a:pPr lvl="2"/>
            <a:r>
              <a:rPr lang="en-US" dirty="0" smtClean="0">
                <a:hlinkClick r:id="rId2"/>
              </a:rPr>
              <a:t>http://youtu.be/8fmEJ7yrnlA</a:t>
            </a: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Systems –United States</a:t>
            </a:r>
          </a:p>
          <a:p>
            <a:pPr lvl="1"/>
            <a:r>
              <a:rPr lang="en-US" dirty="0" smtClean="0"/>
              <a:t>Government does play a role</a:t>
            </a:r>
          </a:p>
          <a:p>
            <a:pPr lvl="2"/>
            <a:r>
              <a:rPr lang="en-US" dirty="0" smtClean="0"/>
              <a:t>Promotes economic stability</a:t>
            </a:r>
          </a:p>
          <a:p>
            <a:pPr lvl="2"/>
            <a:r>
              <a:rPr lang="en-US" dirty="0" smtClean="0"/>
              <a:t>Provides rules for economic activity</a:t>
            </a:r>
          </a:p>
          <a:p>
            <a:pPr lvl="2"/>
            <a:r>
              <a:rPr lang="en-US" dirty="0" smtClean="0"/>
              <a:t>Provides certain goods and services that would otherwise be under produced or not produced at all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 Systems</a:t>
            </a:r>
          </a:p>
          <a:p>
            <a:pPr lvl="1"/>
            <a:r>
              <a:rPr lang="en-US" dirty="0" smtClean="0"/>
              <a:t>Characteristics</a:t>
            </a:r>
          </a:p>
          <a:p>
            <a:pPr lvl="2"/>
            <a:r>
              <a:rPr lang="en-US" dirty="0" smtClean="0"/>
              <a:t>Private Property</a:t>
            </a:r>
          </a:p>
          <a:p>
            <a:pPr lvl="3"/>
            <a:r>
              <a:rPr lang="en-US" dirty="0" smtClean="0"/>
              <a:t>Individuals and firms own land and capital</a:t>
            </a:r>
          </a:p>
          <a:p>
            <a:pPr lvl="3"/>
            <a:r>
              <a:rPr lang="en-US" dirty="0" smtClean="0"/>
              <a:t>Freedom to negotiate contracts, use, and sell property</a:t>
            </a:r>
          </a:p>
          <a:p>
            <a:pPr lvl="3"/>
            <a:r>
              <a:rPr lang="en-US" dirty="0" smtClean="0"/>
              <a:t>Right to inherit property</a:t>
            </a:r>
          </a:p>
          <a:p>
            <a:pPr lvl="3"/>
            <a:r>
              <a:rPr lang="en-US" dirty="0" smtClean="0"/>
              <a:t>Encourage investment and innovation (incentives)</a:t>
            </a:r>
          </a:p>
          <a:p>
            <a:pPr lvl="3"/>
            <a:r>
              <a:rPr lang="en-US" dirty="0" smtClean="0"/>
              <a:t>Legitimizes ownership and facilitates exchange</a:t>
            </a:r>
          </a:p>
          <a:p>
            <a:pPr lvl="3"/>
            <a:r>
              <a:rPr lang="en-US" dirty="0" smtClean="0"/>
              <a:t>Extends to intellectual property</a:t>
            </a:r>
          </a:p>
          <a:p>
            <a:pPr lvl="2">
              <a:buNone/>
            </a:pPr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Economics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1083</TotalTime>
  <Words>1305</Words>
  <Application>Microsoft Office PowerPoint</Application>
  <PresentationFormat>On-screen Show (4:3)</PresentationFormat>
  <Paragraphs>267</Paragraphs>
  <Slides>38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39" baseType="lpstr">
      <vt:lpstr>Concourse</vt:lpstr>
      <vt:lpstr>The Market System and Circular Flow</vt:lpstr>
      <vt:lpstr>Economic Systems</vt:lpstr>
      <vt:lpstr>Economic Systems</vt:lpstr>
      <vt:lpstr>Economic Systems</vt:lpstr>
      <vt:lpstr>Economic Systems</vt:lpstr>
      <vt:lpstr>Economic Systems</vt:lpstr>
      <vt:lpstr>Economics Systems</vt:lpstr>
      <vt:lpstr>Economics Systems</vt:lpstr>
      <vt:lpstr>Economics Systems</vt:lpstr>
      <vt:lpstr>Economics Systems</vt:lpstr>
      <vt:lpstr>Freedom of Enterprise and Choice</vt:lpstr>
      <vt:lpstr>Self Interest</vt:lpstr>
      <vt:lpstr>Competition</vt:lpstr>
      <vt:lpstr>Markets and Prices </vt:lpstr>
      <vt:lpstr>Technology and Capital Goods</vt:lpstr>
      <vt:lpstr>Specialization</vt:lpstr>
      <vt:lpstr>Division of Labor</vt:lpstr>
      <vt:lpstr>Specialization</vt:lpstr>
      <vt:lpstr>Specialization</vt:lpstr>
      <vt:lpstr>Use of Money</vt:lpstr>
      <vt:lpstr>Use of Money</vt:lpstr>
      <vt:lpstr>Active Government</vt:lpstr>
      <vt:lpstr>Active Government</vt:lpstr>
      <vt:lpstr>Five Fundamental Questions</vt:lpstr>
      <vt:lpstr>Five Fundamental Questions</vt:lpstr>
      <vt:lpstr>Five Fundamental Questions</vt:lpstr>
      <vt:lpstr>Five Fundamental Questions</vt:lpstr>
      <vt:lpstr>Five Fundamental Questions</vt:lpstr>
      <vt:lpstr>Five Fundamental Questions</vt:lpstr>
      <vt:lpstr>Five Fundamental Questions</vt:lpstr>
      <vt:lpstr>Five Fundamental Questions</vt:lpstr>
      <vt:lpstr>Five Fundamental Questions</vt:lpstr>
      <vt:lpstr>The “Invisible Hand”</vt:lpstr>
      <vt:lpstr>Benefits of the Market System</vt:lpstr>
      <vt:lpstr>Demise of the Communist System</vt:lpstr>
      <vt:lpstr>Demise of the Communist System</vt:lpstr>
      <vt:lpstr>Circular Flow Model</vt:lpstr>
      <vt:lpstr>Circular Flow Model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Market System and Circular Flow</dc:title>
  <dc:creator>phillipsm</dc:creator>
  <cp:lastModifiedBy>phillipsm</cp:lastModifiedBy>
  <cp:revision>71</cp:revision>
  <dcterms:created xsi:type="dcterms:W3CDTF">2011-09-26T16:02:23Z</dcterms:created>
  <dcterms:modified xsi:type="dcterms:W3CDTF">2011-09-30T10:40:31Z</dcterms:modified>
</cp:coreProperties>
</file>